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</p:sldMasterIdLst>
  <p:notesMasterIdLst>
    <p:notesMasterId r:id="rId19"/>
  </p:notesMasterIdLst>
  <p:sldIdLst>
    <p:sldId id="292" r:id="rId5"/>
    <p:sldId id="285" r:id="rId6"/>
    <p:sldId id="294" r:id="rId7"/>
    <p:sldId id="293" r:id="rId8"/>
    <p:sldId id="286" r:id="rId9"/>
    <p:sldId id="289" r:id="rId10"/>
    <p:sldId id="276" r:id="rId11"/>
    <p:sldId id="284" r:id="rId12"/>
    <p:sldId id="265" r:id="rId13"/>
    <p:sldId id="267" r:id="rId14"/>
    <p:sldId id="298" r:id="rId15"/>
    <p:sldId id="299" r:id="rId16"/>
    <p:sldId id="264" r:id="rId17"/>
    <p:sldId id="29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sse, M.E.A. (Mariette)" initials="LM(" lastIdx="10" clrIdx="0">
    <p:extLst>
      <p:ext uri="{19B8F6BF-5375-455C-9EA6-DF929625EA0E}">
        <p15:presenceInfo xmlns:p15="http://schemas.microsoft.com/office/powerpoint/2012/main" userId="Lusse, M.E.A. (Mariett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7B"/>
    <a:srgbClr val="70B028"/>
    <a:srgbClr val="43135D"/>
    <a:srgbClr val="0192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F5773-BDE4-48FC-90BE-F5F00C47BFBC}" v="2" dt="2023-01-30T10:19:51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5C271-9F4F-4494-B9A0-A6FCAE9CB182}" type="datetimeFigureOut">
              <a:rPr lang="nl-NL" smtClean="0"/>
              <a:t>10-2-2023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BEC4C-5688-44EA-8875-ECBD045957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393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B4C40-7B19-8E47-8927-53D4CFA515D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165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rgbClr val="00917B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rgbClr val="00917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9B0BFF9-3629-B459-29CA-3E4277281A73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443753"/>
            <a:ext cx="11309338" cy="161365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2481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73DCF0C-0E09-BB94-6206-1B086A1B81DD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443753"/>
            <a:ext cx="11309338" cy="161365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58779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buClr>
                <a:srgbClr val="00917B"/>
              </a:buClr>
              <a:defRPr sz="2000">
                <a:solidFill>
                  <a:schemeClr val="tx2"/>
                </a:solidFill>
              </a:defRPr>
            </a:lvl1pPr>
            <a:lvl2pPr>
              <a:buClr>
                <a:srgbClr val="00917B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rgbClr val="00917B"/>
              </a:buClr>
              <a:defRPr sz="1600">
                <a:solidFill>
                  <a:schemeClr val="tx2"/>
                </a:solidFill>
              </a:defRPr>
            </a:lvl3pPr>
            <a:lvl4pPr>
              <a:buClr>
                <a:srgbClr val="00917B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rgbClr val="00917B"/>
              </a:buCl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3701BB4-1715-2648-A910-264C7BE15B42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443753"/>
            <a:ext cx="11309338" cy="161365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71214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00917B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3E87C15-A8FB-09E7-96D1-766793A740AD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443753"/>
            <a:ext cx="11309338" cy="161365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5511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98131"/>
            <a:ext cx="11309338" cy="1105573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buClr>
                <a:srgbClr val="00917B"/>
              </a:buClr>
              <a:defRPr/>
            </a:lvl1pPr>
            <a:lvl2pPr algn="l">
              <a:buClr>
                <a:srgbClr val="00917B"/>
              </a:buClr>
              <a:defRPr/>
            </a:lvl2pPr>
            <a:lvl3pPr algn="l">
              <a:buClr>
                <a:srgbClr val="00917B"/>
              </a:buClr>
              <a:defRPr/>
            </a:lvl3pPr>
            <a:lvl4pPr algn="l">
              <a:buClr>
                <a:srgbClr val="00917B"/>
              </a:buClr>
              <a:defRPr/>
            </a:lvl4pPr>
            <a:lvl5pPr algn="l">
              <a:buClr>
                <a:srgbClr val="00917B"/>
              </a:buClr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66668F0C-0F8E-17FF-BBFD-4C6E5551DED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443753"/>
            <a:ext cx="11309338" cy="161365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3649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675726"/>
            <a:ext cx="2906817" cy="5740948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766482"/>
            <a:ext cx="2004164" cy="5092317"/>
          </a:xfrm>
        </p:spPr>
        <p:txBody>
          <a:bodyPr vert="eaVert"/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766482"/>
            <a:ext cx="7896279" cy="5092317"/>
          </a:xfrm>
        </p:spPr>
        <p:txBody>
          <a:bodyPr vert="eaVert" anchor="t"/>
          <a:lstStyle>
            <a:lvl1pPr>
              <a:buClr>
                <a:srgbClr val="00917B"/>
              </a:buClr>
              <a:defRPr/>
            </a:lvl1pPr>
            <a:lvl2pPr>
              <a:buClr>
                <a:srgbClr val="00917B"/>
              </a:buClr>
              <a:defRPr/>
            </a:lvl2pPr>
            <a:lvl3pPr>
              <a:buClr>
                <a:srgbClr val="00917B"/>
              </a:buClr>
              <a:defRPr/>
            </a:lvl3pPr>
            <a:lvl4pPr>
              <a:buClr>
                <a:srgbClr val="00917B"/>
              </a:buClr>
              <a:defRPr/>
            </a:lvl4pPr>
            <a:lvl5pPr>
              <a:buClr>
                <a:srgbClr val="00917B"/>
              </a:buClr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75D8D75-756E-0929-57D8-22AF149A4DCB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443753"/>
            <a:ext cx="11309338" cy="161365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69097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gras, buiten, boom, lucht&#10;&#10;Automatisch gegenereerde beschrijving">
            <a:extLst>
              <a:ext uri="{FF2B5EF4-FFF2-40B4-BE49-F238E27FC236}">
                <a16:creationId xmlns:a16="http://schemas.microsoft.com/office/drawing/2014/main" id="{049EBC88-76C2-C33E-98C2-F4EAB84E2B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4155"/>
            <a:ext cx="12192000" cy="812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074A40A-4F57-4090-B90C-FB563ED48A95}"/>
              </a:ext>
            </a:extLst>
          </p:cNvPr>
          <p:cNvSpPr/>
          <p:nvPr userDrawn="1"/>
        </p:nvSpPr>
        <p:spPr bwMode="auto">
          <a:xfrm>
            <a:off x="1" y="287619"/>
            <a:ext cx="12192000" cy="1182258"/>
          </a:xfrm>
          <a:prstGeom prst="rect">
            <a:avLst/>
          </a:prstGeom>
          <a:solidFill>
            <a:srgbClr val="00917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3A6B7-AB82-4BA4-A967-0A844ED1D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2279"/>
          </a:xfrm>
        </p:spPr>
        <p:txBody>
          <a:bodyPr>
            <a:normAutofit/>
          </a:bodyPr>
          <a:lstStyle>
            <a:lvl1pPr>
              <a:defRPr sz="32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80724-5CDA-448B-BEAA-5E00F761F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7B45F-4F6F-438A-A2FD-650F899F1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10832-B7D4-4C5F-9367-C09891335729}" type="datetimeFigureOut">
              <a:rPr lang="nl-NL" smtClean="0"/>
              <a:t>10-2-2023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753F7-ED25-4141-B5C5-D3EE0B27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3E7B0-F746-482B-ADC7-18223CB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27582-C47E-48CF-89D4-D608E7BF7772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319AE6-00F0-406A-9250-B21443CDC6A4}"/>
              </a:ext>
            </a:extLst>
          </p:cNvPr>
          <p:cNvSpPr/>
          <p:nvPr userDrawn="1"/>
        </p:nvSpPr>
        <p:spPr>
          <a:xfrm>
            <a:off x="0" y="6251171"/>
            <a:ext cx="12192000" cy="606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9968C8-746F-462F-B16E-F51B598AC0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186" y="6328122"/>
            <a:ext cx="1014943" cy="39838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D541D04-F9F1-1935-AFA7-C1BC43FBAE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40348" y="6336634"/>
            <a:ext cx="932206" cy="559324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410C9E4B-2C2C-77C1-79C2-3EECF0B954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3771" y="6382136"/>
            <a:ext cx="365125" cy="36512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C8941C6B-EE0B-D56C-839A-F1ABE2B569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079" y="6416835"/>
            <a:ext cx="1000332" cy="33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443753"/>
            <a:ext cx="11309338" cy="1359952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67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443753"/>
            <a:ext cx="11309338" cy="1359952"/>
          </a:xfrm>
          <a:prstGeom prst="rect">
            <a:avLst/>
          </a:prstGeom>
          <a:solidFill>
            <a:srgbClr val="4313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43135D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3135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>
            <a:lvl1pPr>
              <a:defRPr>
                <a:solidFill>
                  <a:srgbClr val="43135D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66BD1-E589-8FA3-2E00-4D16F2F9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84" y="1659262"/>
            <a:ext cx="11292840" cy="4204800"/>
          </a:xfrm>
        </p:spPr>
        <p:txBody>
          <a:bodyPr anchor="ctr">
            <a:normAutofit/>
          </a:bodyPr>
          <a:lstStyle>
            <a:lvl1pPr>
              <a:buClr>
                <a:srgbClr val="43135D"/>
              </a:buClr>
              <a:defRPr sz="2000">
                <a:solidFill>
                  <a:schemeClr val="tx2"/>
                </a:solidFill>
              </a:defRPr>
            </a:lvl1pPr>
            <a:lvl2pPr>
              <a:buClr>
                <a:srgbClr val="43135D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rgbClr val="43135D"/>
              </a:buClr>
              <a:defRPr sz="1600">
                <a:solidFill>
                  <a:schemeClr val="tx2"/>
                </a:solidFill>
              </a:defRPr>
            </a:lvl3pPr>
            <a:lvl4pPr>
              <a:buClr>
                <a:srgbClr val="43135D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rgbClr val="43135D"/>
              </a:buCl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2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443753"/>
            <a:ext cx="11309338" cy="1359952"/>
          </a:xfrm>
          <a:prstGeom prst="rect">
            <a:avLst/>
          </a:prstGeom>
          <a:solidFill>
            <a:srgbClr val="70B02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70B028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0B02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>
            <a:lvl1pPr>
              <a:defRPr>
                <a:solidFill>
                  <a:srgbClr val="70B028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66BD1-E589-8FA3-2E00-4D16F2F9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84" y="1659262"/>
            <a:ext cx="11292840" cy="4204800"/>
          </a:xfrm>
        </p:spPr>
        <p:txBody>
          <a:bodyPr anchor="ctr">
            <a:normAutofit/>
          </a:bodyPr>
          <a:lstStyle>
            <a:lvl1pPr>
              <a:buClr>
                <a:srgbClr val="70B028"/>
              </a:buClr>
              <a:defRPr sz="2000">
                <a:solidFill>
                  <a:schemeClr val="tx2"/>
                </a:solidFill>
              </a:defRPr>
            </a:lvl1pPr>
            <a:lvl2pPr>
              <a:buClr>
                <a:srgbClr val="70B028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rgbClr val="70B028"/>
              </a:buClr>
              <a:defRPr sz="1600">
                <a:solidFill>
                  <a:schemeClr val="tx2"/>
                </a:solidFill>
              </a:defRPr>
            </a:lvl3pPr>
            <a:lvl4pPr>
              <a:buClr>
                <a:srgbClr val="70B028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rgbClr val="70B028"/>
              </a:buCl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75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443753"/>
            <a:ext cx="11309338" cy="1359952"/>
          </a:xfrm>
          <a:prstGeom prst="rect">
            <a:avLst/>
          </a:prstGeom>
          <a:solidFill>
            <a:srgbClr val="0192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192D3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192D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>
            <a:lvl1pPr>
              <a:defRPr>
                <a:solidFill>
                  <a:srgbClr val="0192D3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66BD1-E589-8FA3-2E00-4D16F2F9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84" y="1659262"/>
            <a:ext cx="11292840" cy="4204800"/>
          </a:xfrm>
        </p:spPr>
        <p:txBody>
          <a:bodyPr anchor="ctr">
            <a:normAutofit/>
          </a:bodyPr>
          <a:lstStyle>
            <a:lvl1pPr>
              <a:buClr>
                <a:srgbClr val="0192D3"/>
              </a:buClr>
              <a:defRPr sz="2000">
                <a:solidFill>
                  <a:schemeClr val="tx2"/>
                </a:solidFill>
              </a:defRPr>
            </a:lvl1pPr>
            <a:lvl2pPr>
              <a:buClr>
                <a:srgbClr val="0192D3"/>
              </a:buClr>
              <a:defRPr sz="1800">
                <a:solidFill>
                  <a:schemeClr val="tx2"/>
                </a:solidFill>
              </a:defRPr>
            </a:lvl2pPr>
            <a:lvl3pPr>
              <a:buClr>
                <a:srgbClr val="0192D3"/>
              </a:buClr>
              <a:defRPr sz="1600">
                <a:solidFill>
                  <a:schemeClr val="tx2"/>
                </a:solidFill>
              </a:defRPr>
            </a:lvl3pPr>
            <a:lvl4pPr>
              <a:buClr>
                <a:srgbClr val="0192D3"/>
              </a:buClr>
              <a:defRPr sz="1400">
                <a:solidFill>
                  <a:schemeClr val="tx2"/>
                </a:solidFill>
              </a:defRPr>
            </a:lvl4pPr>
            <a:lvl5pPr>
              <a:buClr>
                <a:srgbClr val="0192D3"/>
              </a:buCl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6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rgbClr val="00917B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rgbClr val="00917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B8692-10FC-E08F-F151-CA884503D991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443753"/>
            <a:ext cx="11309338" cy="161365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380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95879"/>
            <a:ext cx="11300036" cy="1169502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>
            <a:lvl1pPr>
              <a:buClr>
                <a:srgbClr val="00917B"/>
              </a:buClr>
              <a:defRPr/>
            </a:lvl1pPr>
            <a:lvl2pPr>
              <a:buClr>
                <a:srgbClr val="00917B"/>
              </a:buClr>
              <a:defRPr/>
            </a:lvl2pPr>
            <a:lvl3pPr>
              <a:buClr>
                <a:srgbClr val="00917B"/>
              </a:buClr>
              <a:defRPr/>
            </a:lvl3pPr>
            <a:lvl4pPr>
              <a:buClr>
                <a:srgbClr val="00917B"/>
              </a:buClr>
              <a:defRPr/>
            </a:lvl4pPr>
            <a:lvl5pPr>
              <a:buClr>
                <a:srgbClr val="00917B"/>
              </a:buClr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>
            <a:lvl1pPr>
              <a:buClr>
                <a:srgbClr val="00917B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00917B"/>
              </a:buClr>
              <a:defRPr/>
            </a:lvl2pPr>
            <a:lvl3pPr>
              <a:buClr>
                <a:srgbClr val="00917B"/>
              </a:buClr>
              <a:defRPr/>
            </a:lvl3pPr>
            <a:lvl4pPr>
              <a:buClr>
                <a:srgbClr val="00917B"/>
              </a:buClr>
              <a:defRPr/>
            </a:lvl4pPr>
            <a:lvl5pPr>
              <a:buClr>
                <a:srgbClr val="00917B"/>
              </a:buClr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EE6B5D7-D7D1-7C2C-2238-43051E958796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443753"/>
            <a:ext cx="11309338" cy="161365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026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95878"/>
            <a:ext cx="11300036" cy="1169503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rgbClr val="00917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>
            <a:lvl1pPr>
              <a:buClr>
                <a:srgbClr val="00917B"/>
              </a:buClr>
              <a:defRPr/>
            </a:lvl1pPr>
            <a:lvl2pPr>
              <a:buClr>
                <a:srgbClr val="00917B"/>
              </a:buClr>
              <a:defRPr/>
            </a:lvl2pPr>
            <a:lvl3pPr>
              <a:buClr>
                <a:srgbClr val="00917B"/>
              </a:buClr>
              <a:defRPr/>
            </a:lvl3pPr>
            <a:lvl4pPr>
              <a:buClr>
                <a:srgbClr val="00917B"/>
              </a:buClr>
              <a:defRPr/>
            </a:lvl4pPr>
            <a:lvl5pPr>
              <a:buClr>
                <a:srgbClr val="00917B"/>
              </a:buClr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rgbClr val="00917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>
            <a:lvl1pPr>
              <a:buClr>
                <a:srgbClr val="00917B"/>
              </a:buClr>
              <a:defRPr/>
            </a:lvl1pPr>
            <a:lvl2pPr>
              <a:buClr>
                <a:srgbClr val="00917B"/>
              </a:buClr>
              <a:defRPr/>
            </a:lvl2pPr>
            <a:lvl3pPr>
              <a:buClr>
                <a:srgbClr val="00917B"/>
              </a:buClr>
              <a:defRPr/>
            </a:lvl3pPr>
            <a:lvl4pPr>
              <a:buClr>
                <a:srgbClr val="00917B"/>
              </a:buClr>
              <a:defRPr/>
            </a:lvl4pPr>
            <a:lvl5pPr>
              <a:buClr>
                <a:srgbClr val="00917B"/>
              </a:buClr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936106A2-E3F1-7A98-61BF-CE2300D71188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443753"/>
            <a:ext cx="11309338" cy="161365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4170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729658"/>
            <a:ext cx="11300036" cy="1135723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917B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C3295953-1703-A0BE-DDC7-81D9DE06902E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443753"/>
            <a:ext cx="11309338" cy="161365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32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917B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rgbClr val="00917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917B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C61167-7744-99EB-FFC7-2AF1DB878756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443753"/>
            <a:ext cx="11309338" cy="161365"/>
          </a:xfrm>
          <a:prstGeom prst="rect">
            <a:avLst/>
          </a:prstGeom>
          <a:solidFill>
            <a:srgbClr val="0091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730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  <p:sldLayoutId id="2147483686" r:id="rId4"/>
    <p:sldLayoutId id="2147483687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00917B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00917B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00917B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00917B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00917B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2.sv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E98FF-A19B-4275-BAFD-9868CD64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66" y="567492"/>
            <a:ext cx="11149668" cy="682279"/>
          </a:xfrm>
        </p:spPr>
        <p:txBody>
          <a:bodyPr>
            <a:normAutofit/>
          </a:bodyPr>
          <a:lstStyle/>
          <a:p>
            <a:r>
              <a:rPr lang="nl-NL" b="1" dirty="0"/>
              <a:t>Omgaan met geldzorgen van mbo-studenten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DEBCB9-66FE-44CC-A9FB-45A490940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36" y="6393531"/>
            <a:ext cx="9803567" cy="465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b="1" dirty="0">
                <a:solidFill>
                  <a:srgbClr val="00917B"/>
                </a:solidFill>
              </a:rPr>
              <a:t>Mariëtte Lusse &amp; </a:t>
            </a:r>
            <a:r>
              <a:rPr lang="nl-NL" sz="1600" b="1" dirty="0" err="1">
                <a:solidFill>
                  <a:srgbClr val="00917B"/>
                </a:solidFill>
              </a:rPr>
              <a:t>Loïs</a:t>
            </a:r>
            <a:r>
              <a:rPr lang="nl-NL" sz="1600" b="1" dirty="0">
                <a:solidFill>
                  <a:srgbClr val="00917B"/>
                </a:solidFill>
              </a:rPr>
              <a:t> Schenk, Hogeschool Rotterdam</a:t>
            </a:r>
          </a:p>
        </p:txBody>
      </p:sp>
    </p:spTree>
    <p:extLst>
      <p:ext uri="{BB962C8B-B14F-4D97-AF65-F5344CB8AC3E}">
        <p14:creationId xmlns:p14="http://schemas.microsoft.com/office/powerpoint/2010/main" val="3530130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1441F-D3E3-4F65-836F-15FB4FDF7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Signaleren: </a:t>
            </a:r>
            <a:r>
              <a:rPr lang="en-US" b="1" dirty="0" err="1"/>
              <a:t>elke</a:t>
            </a:r>
            <a:r>
              <a:rPr lang="en-US" b="1" dirty="0"/>
              <a:t> Student  </a:t>
            </a:r>
            <a:r>
              <a:rPr lang="en-US" b="1" dirty="0" err="1"/>
              <a:t>wordt</a:t>
            </a:r>
            <a:r>
              <a:rPr lang="en-US" b="1" dirty="0"/>
              <a:t> </a:t>
            </a:r>
            <a:r>
              <a:rPr lang="en-US" b="1" dirty="0" err="1"/>
              <a:t>gezien</a:t>
            </a:r>
            <a:endParaRPr lang="nl-NL" b="1" dirty="0"/>
          </a:p>
        </p:txBody>
      </p:sp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25672F9A-EE2A-4C4F-B838-4D8DA3666C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r>
              <a:rPr lang="nl-NL" sz="2400" dirty="0">
                <a:solidFill>
                  <a:srgbClr val="00917B"/>
                </a:solidFill>
              </a:rPr>
              <a:t>Vertrouwen opbouwen</a:t>
            </a:r>
          </a:p>
          <a:p>
            <a:r>
              <a:rPr lang="nl-NL" sz="2400" dirty="0">
                <a:solidFill>
                  <a:srgbClr val="00917B"/>
                </a:solidFill>
              </a:rPr>
              <a:t>Herkennen en bespreken</a:t>
            </a:r>
          </a:p>
          <a:p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4B8810A-B80F-4628-BC57-3B40AF2D6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734" y="2346271"/>
            <a:ext cx="3633015" cy="363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14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53A189-8F18-4609-B334-F6A695C07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Ondersteunen: </a:t>
            </a:r>
            <a:r>
              <a:rPr lang="en-US" b="1" dirty="0" err="1"/>
              <a:t>elkE</a:t>
            </a:r>
            <a:r>
              <a:rPr lang="en-US" b="1" dirty="0"/>
              <a:t> STUDENT </a:t>
            </a:r>
            <a:r>
              <a:rPr lang="en-US" b="1" dirty="0" err="1"/>
              <a:t>doet</a:t>
            </a:r>
            <a:r>
              <a:rPr lang="en-US" b="1" dirty="0"/>
              <a:t> mee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9B09B1-7236-41FD-AD70-97AE1B66AF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r>
              <a:rPr lang="nl-NL" sz="2400" dirty="0">
                <a:solidFill>
                  <a:srgbClr val="00917B"/>
                </a:solidFill>
              </a:rPr>
              <a:t>Steun bij studiekosten</a:t>
            </a:r>
          </a:p>
          <a:p>
            <a:r>
              <a:rPr lang="nl-NL" sz="2400" dirty="0">
                <a:solidFill>
                  <a:srgbClr val="00917B"/>
                </a:solidFill>
              </a:rPr>
              <a:t>Financiële en materiële steun</a:t>
            </a:r>
          </a:p>
          <a:p>
            <a:r>
              <a:rPr lang="nl-NL" sz="2400" dirty="0">
                <a:solidFill>
                  <a:srgbClr val="00917B"/>
                </a:solidFill>
              </a:rPr>
              <a:t>Steun bij schulden</a:t>
            </a:r>
          </a:p>
          <a:p>
            <a:r>
              <a:rPr lang="nl-NL" sz="2400" dirty="0">
                <a:solidFill>
                  <a:srgbClr val="00917B"/>
                </a:solidFill>
              </a:rPr>
              <a:t>Sociale en mentale steun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B73E862-D0A6-4676-BB14-2D01A3B7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00" y="2174692"/>
            <a:ext cx="3981152" cy="398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82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45213-EA95-4217-8287-F7F93E38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Stimuleren: </a:t>
            </a:r>
            <a:r>
              <a:rPr lang="en-US" b="1" dirty="0" err="1"/>
              <a:t>elkE</a:t>
            </a:r>
            <a:r>
              <a:rPr lang="en-US" b="1" dirty="0"/>
              <a:t> Student </a:t>
            </a:r>
            <a:r>
              <a:rPr lang="en-US" b="1" dirty="0" err="1"/>
              <a:t>krijgt</a:t>
            </a:r>
            <a:r>
              <a:rPr lang="en-US" b="1" dirty="0"/>
              <a:t> </a:t>
            </a:r>
            <a:r>
              <a:rPr lang="en-US" b="1" dirty="0" err="1"/>
              <a:t>kansen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2D08C8-B7EB-485E-87E0-12E4DACD0E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r>
              <a:rPr lang="nl-NL" sz="2400" dirty="0">
                <a:solidFill>
                  <a:srgbClr val="00917B"/>
                </a:solidFill>
              </a:rPr>
              <a:t>Financiële educatie</a:t>
            </a:r>
          </a:p>
          <a:p>
            <a:r>
              <a:rPr lang="nl-NL" sz="2400" dirty="0">
                <a:solidFill>
                  <a:srgbClr val="00917B"/>
                </a:solidFill>
              </a:rPr>
              <a:t>Participatie versterken</a:t>
            </a:r>
          </a:p>
          <a:p>
            <a:r>
              <a:rPr lang="nl-NL" sz="2400" dirty="0">
                <a:solidFill>
                  <a:srgbClr val="00917B"/>
                </a:solidFill>
              </a:rPr>
              <a:t>Gezondheid bevorderen</a:t>
            </a:r>
          </a:p>
          <a:p>
            <a:r>
              <a:rPr lang="nl-NL" sz="2400" dirty="0">
                <a:solidFill>
                  <a:srgbClr val="00917B"/>
                </a:solidFill>
              </a:rPr>
              <a:t>Samenwerken met ouders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2B06E72-571F-41A3-ABFE-C7ECC1F38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150" y="2061803"/>
            <a:ext cx="4263375" cy="426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23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8F4CB1-5413-4D92-8B73-5F4A732B4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Wie doet wat?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F77963-6BA1-4537-AF36-5C2183465E8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r>
              <a:rPr lang="nl-NL" sz="2400" dirty="0">
                <a:solidFill>
                  <a:srgbClr val="00917B"/>
                </a:solidFill>
              </a:rPr>
              <a:t>Docenten</a:t>
            </a:r>
          </a:p>
          <a:p>
            <a:r>
              <a:rPr lang="nl-NL" sz="2400" dirty="0">
                <a:solidFill>
                  <a:srgbClr val="00917B"/>
                </a:solidFill>
              </a:rPr>
              <a:t>Studieloopbaanbegeleiders</a:t>
            </a:r>
          </a:p>
          <a:p>
            <a:r>
              <a:rPr lang="nl-NL" sz="2400" dirty="0">
                <a:solidFill>
                  <a:srgbClr val="00917B"/>
                </a:solidFill>
              </a:rPr>
              <a:t>Zorgprofessionals</a:t>
            </a:r>
          </a:p>
          <a:p>
            <a:r>
              <a:rPr lang="nl-NL" sz="2400" dirty="0">
                <a:solidFill>
                  <a:srgbClr val="00917B"/>
                </a:solidFill>
              </a:rPr>
              <a:t>Student- of peercoaches</a:t>
            </a:r>
          </a:p>
          <a:p>
            <a:r>
              <a:rPr lang="nl-NL" sz="2400" dirty="0">
                <a:solidFill>
                  <a:srgbClr val="00917B"/>
                </a:solidFill>
              </a:rPr>
              <a:t>Opleidingsmanagers</a:t>
            </a:r>
          </a:p>
          <a:p>
            <a:pPr marL="0" indent="0">
              <a:buNone/>
            </a:pPr>
            <a:endParaRPr lang="nl-NL" dirty="0">
              <a:solidFill>
                <a:srgbClr val="0091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19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4FC12D-3ABF-4E3A-B1B7-606A0317B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BEWEGING in het mbo </a:t>
            </a:r>
            <a:r>
              <a:rPr lang="nl-NL" b="1" dirty="0" err="1"/>
              <a:t>cReeren</a:t>
            </a:r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845A5B-1A42-4ED1-B75D-DAB09265E9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83DFAB-DD95-4B26-B6E0-DF54040D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869" y="1948521"/>
            <a:ext cx="3097764" cy="2091301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DD28F9F-CA36-47C2-A821-9243B3624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268" y="2923241"/>
            <a:ext cx="2864501" cy="291829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5F7559-5C5A-421F-9B39-56A431F84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70" y="4773321"/>
            <a:ext cx="1993523" cy="1892997"/>
          </a:xfrm>
          <a:prstGeom prst="rect">
            <a:avLst/>
          </a:prstGeom>
        </p:spPr>
      </p:pic>
      <p:pic>
        <p:nvPicPr>
          <p:cNvPr id="8" name="Picture 2" descr="https://www.samenvoorallekinderen.nl/dist/images/637281137323198997/overlayimage.png">
            <a:extLst>
              <a:ext uri="{FF2B5EF4-FFF2-40B4-BE49-F238E27FC236}">
                <a16:creationId xmlns:a16="http://schemas.microsoft.com/office/drawing/2014/main" id="{9A736592-3AEA-48E4-9F15-68449B56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80" y="4251622"/>
            <a:ext cx="2503358" cy="241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F7FD180-2D3E-4556-AB50-02D53A27E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186" y="2180495"/>
            <a:ext cx="2179625" cy="1485493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449D2AC8-4F77-435F-9A61-64B341CCFD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7760" y="2323750"/>
            <a:ext cx="1503507" cy="158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91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67693-CCCB-4BAA-87FE-4D90C7B31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OMVANG van geldzorgen 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D599299-5C16-46F8-A9DA-FAD962159681}"/>
              </a:ext>
            </a:extLst>
          </p:cNvPr>
          <p:cNvGrpSpPr/>
          <p:nvPr/>
        </p:nvGrpSpPr>
        <p:grpSpPr>
          <a:xfrm>
            <a:off x="1431384" y="2724325"/>
            <a:ext cx="8398750" cy="2685647"/>
            <a:chOff x="5703916" y="4345343"/>
            <a:chExt cx="5649884" cy="1806649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506CD8A9-E86A-478D-AFF0-30BC52B6C1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5703916" y="4345343"/>
              <a:ext cx="5649884" cy="1806649"/>
            </a:xfrm>
            <a:prstGeom prst="rect">
              <a:avLst/>
            </a:prstGeom>
          </p:spPr>
        </p:pic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3B812A8E-AC6D-4EEC-BBBB-B7FDAA6B7F1B}"/>
                </a:ext>
              </a:extLst>
            </p:cNvPr>
            <p:cNvSpPr/>
            <p:nvPr userDrawn="1"/>
          </p:nvSpPr>
          <p:spPr>
            <a:xfrm>
              <a:off x="5703916" y="4345343"/>
              <a:ext cx="198120" cy="101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146903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67693-CCCB-4BAA-87FE-4D90C7B31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Wanneer spreken we van armoede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8FD29A6-FA62-4D4D-9C2B-4C2CC730FB2A}"/>
              </a:ext>
            </a:extLst>
          </p:cNvPr>
          <p:cNvSpPr txBox="1"/>
          <p:nvPr/>
        </p:nvSpPr>
        <p:spPr>
          <a:xfrm>
            <a:off x="1031846" y="2723211"/>
            <a:ext cx="81100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l-NL" sz="2400" i="1" dirty="0">
                <a:solidFill>
                  <a:srgbClr val="00917B"/>
                </a:solidFill>
              </a:rPr>
              <a:t>Mensen zijn arm wanneer de materiële, culturele en sociale middelen onvoldoende zijn om op een manier te leven die als minimaal aanvaardbaar wordt gezien in de samenleving waarin men leeft’.</a:t>
            </a:r>
          </a:p>
          <a:p>
            <a:pPr marL="0" indent="0">
              <a:buNone/>
            </a:pPr>
            <a:r>
              <a:rPr lang="nl-NL" sz="2400" dirty="0">
                <a:solidFill>
                  <a:srgbClr val="00917B"/>
                </a:solidFill>
              </a:rPr>
              <a:t>EG, 1989</a:t>
            </a:r>
          </a:p>
        </p:txBody>
      </p:sp>
    </p:spTree>
    <p:extLst>
      <p:ext uri="{BB962C8B-B14F-4D97-AF65-F5344CB8AC3E}">
        <p14:creationId xmlns:p14="http://schemas.microsoft.com/office/powerpoint/2010/main" val="3742002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67693-CCCB-4BAA-87FE-4D90C7B31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OORZAKEN van Geldzorgen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2B29B5-ADE9-E5DD-B83B-798ADEF82E36}"/>
              </a:ext>
            </a:extLst>
          </p:cNvPr>
          <p:cNvSpPr txBox="1">
            <a:spLocks/>
          </p:cNvSpPr>
          <p:nvPr/>
        </p:nvSpPr>
        <p:spPr>
          <a:xfrm>
            <a:off x="581192" y="2180496"/>
            <a:ext cx="11029615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917B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917B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917B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917B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917B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solidFill>
                  <a:srgbClr val="00917B"/>
                </a:solidFill>
              </a:rPr>
              <a:t>Geldzorgen vanuit opgroeien in armoede</a:t>
            </a:r>
          </a:p>
          <a:p>
            <a:r>
              <a:rPr lang="nl-NL" sz="2400" dirty="0">
                <a:solidFill>
                  <a:srgbClr val="00917B"/>
                </a:solidFill>
              </a:rPr>
              <a:t>Geldzorgen door financiële zelfstandigheid</a:t>
            </a:r>
          </a:p>
        </p:txBody>
      </p:sp>
    </p:spTree>
    <p:extLst>
      <p:ext uri="{BB962C8B-B14F-4D97-AF65-F5344CB8AC3E}">
        <p14:creationId xmlns:p14="http://schemas.microsoft.com/office/powerpoint/2010/main" val="2424918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67693-CCCB-4BAA-87FE-4D90C7B31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Gevolgen van Geldzorgen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7CD9BF-0441-1AEE-4C4D-49E969A22B9F}"/>
              </a:ext>
            </a:extLst>
          </p:cNvPr>
          <p:cNvSpPr txBox="1">
            <a:spLocks/>
          </p:cNvSpPr>
          <p:nvPr/>
        </p:nvSpPr>
        <p:spPr>
          <a:xfrm>
            <a:off x="581192" y="2180496"/>
            <a:ext cx="11029615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917B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917B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917B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917B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917B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solidFill>
                  <a:srgbClr val="00917B"/>
                </a:solidFill>
              </a:rPr>
              <a:t>Stress: fysieke en mentale gezondheid</a:t>
            </a:r>
          </a:p>
          <a:p>
            <a:r>
              <a:rPr lang="nl-NL" sz="2400" dirty="0">
                <a:solidFill>
                  <a:srgbClr val="00917B"/>
                </a:solidFill>
              </a:rPr>
              <a:t>Uitsluiting en schaamte</a:t>
            </a:r>
          </a:p>
          <a:p>
            <a:r>
              <a:rPr lang="nl-NL" sz="2400" dirty="0">
                <a:solidFill>
                  <a:srgbClr val="00917B"/>
                </a:solidFill>
              </a:rPr>
              <a:t>Schooluitval, werkloosheid, armoede</a:t>
            </a:r>
          </a:p>
        </p:txBody>
      </p:sp>
    </p:spTree>
    <p:extLst>
      <p:ext uri="{BB962C8B-B14F-4D97-AF65-F5344CB8AC3E}">
        <p14:creationId xmlns:p14="http://schemas.microsoft.com/office/powerpoint/2010/main" val="287588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44994-45E4-452C-B41B-91A71310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BIJDRAGEN AAN HANDREIKING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425330-998D-4AF0-AC37-D80BDC09DF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nl-NL" sz="7200" b="1" dirty="0">
                <a:solidFill>
                  <a:srgbClr val="00917B"/>
                </a:solidFill>
              </a:rPr>
              <a:t>Auteurs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Mariëtte Lusse (Hogeschool Rotterdam)</a:t>
            </a:r>
          </a:p>
          <a:p>
            <a:pPr marL="0" indent="0">
              <a:buNone/>
            </a:pPr>
            <a:r>
              <a:rPr lang="nl-NL" sz="7200" dirty="0" err="1">
                <a:solidFill>
                  <a:srgbClr val="00917B"/>
                </a:solidFill>
              </a:rPr>
              <a:t>Loïs</a:t>
            </a:r>
            <a:r>
              <a:rPr lang="nl-NL" sz="7200" dirty="0">
                <a:solidFill>
                  <a:srgbClr val="00917B"/>
                </a:solidFill>
              </a:rPr>
              <a:t> Schenk (Hogeschool Rotterdam)</a:t>
            </a:r>
          </a:p>
          <a:p>
            <a:pPr marL="0" indent="0">
              <a:buNone/>
            </a:pPr>
            <a:endParaRPr lang="nl-NL" sz="7200" dirty="0">
              <a:solidFill>
                <a:srgbClr val="00917B"/>
              </a:solidFill>
            </a:endParaRPr>
          </a:p>
          <a:p>
            <a:pPr marL="0" indent="0">
              <a:buNone/>
            </a:pPr>
            <a:endParaRPr lang="nl-NL" sz="7200" dirty="0">
              <a:solidFill>
                <a:srgbClr val="00917B"/>
              </a:solidFill>
            </a:endParaRP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mmv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Judith van Diest (ROC Albeda)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Mia Wilsterman (ROC Zadkine)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Liesbeth van der Ree (Hogeschool Rotterdam)</a:t>
            </a:r>
          </a:p>
          <a:p>
            <a:pPr marL="0" indent="0">
              <a:buNone/>
            </a:pPr>
            <a:endParaRPr lang="nl-NL" dirty="0">
              <a:solidFill>
                <a:srgbClr val="00917B"/>
              </a:solidFill>
            </a:endParaRPr>
          </a:p>
          <a:p>
            <a:pPr marL="0" indent="0">
              <a:buNone/>
            </a:pPr>
            <a:endParaRPr lang="nl-NL" dirty="0">
              <a:solidFill>
                <a:srgbClr val="00917B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3290007-2357-41FF-B2A3-4E30A6AF06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nl-NL" b="1" dirty="0">
              <a:solidFill>
                <a:srgbClr val="00917B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rgbClr val="00917B"/>
              </a:solidFill>
            </a:endParaRPr>
          </a:p>
          <a:p>
            <a:pPr marL="0" indent="0">
              <a:buNone/>
            </a:pPr>
            <a:endParaRPr lang="nl-NL" sz="7200" b="1" dirty="0">
              <a:solidFill>
                <a:srgbClr val="00917B"/>
              </a:solidFill>
            </a:endParaRPr>
          </a:p>
          <a:p>
            <a:pPr marL="0" indent="0">
              <a:buNone/>
            </a:pPr>
            <a:r>
              <a:rPr lang="nl-NL" sz="7200" b="1" dirty="0">
                <a:solidFill>
                  <a:srgbClr val="00917B"/>
                </a:solidFill>
              </a:rPr>
              <a:t>Adviesraad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Anouk Erkelens (Gemeente Rotterdam, voorzitter)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Annelies Kassenberg (Hanzehogeschool Groningen)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Carine </a:t>
            </a:r>
            <a:r>
              <a:rPr lang="nl-NL" sz="7200" dirty="0" err="1">
                <a:solidFill>
                  <a:srgbClr val="00917B"/>
                </a:solidFill>
              </a:rPr>
              <a:t>Wijnstra</a:t>
            </a:r>
            <a:r>
              <a:rPr lang="nl-NL" sz="7200" dirty="0">
                <a:solidFill>
                  <a:srgbClr val="00917B"/>
                </a:solidFill>
              </a:rPr>
              <a:t> (Kinderhulp)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Doride de Bruijn (MBO Raad)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Eus Hehanussa (ROC Albeda)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Jethro Bos (ROC Zadkine) 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Machteld Wiersma (Kinderombudsman)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Marion Mus (Sterk uit armoede)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Nadia el </a:t>
            </a:r>
            <a:r>
              <a:rPr lang="nl-NL" sz="7200" dirty="0" err="1">
                <a:solidFill>
                  <a:srgbClr val="00917B"/>
                </a:solidFill>
              </a:rPr>
              <a:t>Kabir</a:t>
            </a:r>
            <a:r>
              <a:rPr lang="nl-NL" sz="7200" dirty="0">
                <a:solidFill>
                  <a:srgbClr val="00917B"/>
                </a:solidFill>
              </a:rPr>
              <a:t> (Gemeente Amsterdam)</a:t>
            </a:r>
          </a:p>
          <a:p>
            <a:pPr marL="0" indent="0">
              <a:buNone/>
            </a:pPr>
            <a:r>
              <a:rPr lang="nl-NL" sz="7200" dirty="0">
                <a:solidFill>
                  <a:srgbClr val="00917B"/>
                </a:solidFill>
              </a:rPr>
              <a:t>Nicole Lucassen (Erasmus Universiteit Rotterdam)</a:t>
            </a:r>
          </a:p>
          <a:p>
            <a:pPr marL="0" indent="0">
              <a:buNone/>
            </a:pPr>
            <a:endParaRPr lang="nl-NL" dirty="0">
              <a:solidFill>
                <a:srgbClr val="00917B"/>
              </a:solidFill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6467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4F1BFD-B1C9-4438-ADEF-0F46DAB4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Een handreiking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99C7FF-2300-469F-A172-6891E743780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192" y="2180496"/>
            <a:ext cx="11029615" cy="3678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>
                <a:solidFill>
                  <a:srgbClr val="00917B"/>
                </a:solidFill>
              </a:rPr>
              <a:t>Kennis bundelen uit het land (wetenschap, praktijk, ervaring) </a:t>
            </a:r>
          </a:p>
          <a:p>
            <a:r>
              <a:rPr lang="nl-NL" sz="2400" dirty="0">
                <a:solidFill>
                  <a:srgbClr val="00917B"/>
                </a:solidFill>
              </a:rPr>
              <a:t>Veldverkenning </a:t>
            </a:r>
          </a:p>
          <a:p>
            <a:r>
              <a:rPr lang="nl-NL" sz="2400" dirty="0">
                <a:solidFill>
                  <a:srgbClr val="00917B"/>
                </a:solidFill>
              </a:rPr>
              <a:t>Uitwerken werkwijzen </a:t>
            </a:r>
          </a:p>
        </p:txBody>
      </p:sp>
    </p:spTree>
    <p:extLst>
      <p:ext uri="{BB962C8B-B14F-4D97-AF65-F5344CB8AC3E}">
        <p14:creationId xmlns:p14="http://schemas.microsoft.com/office/powerpoint/2010/main" val="864317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14170-42F9-4992-B164-05A8A5F3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Vierde handreiking</a:t>
            </a:r>
          </a:p>
        </p:txBody>
      </p:sp>
      <p:pic>
        <p:nvPicPr>
          <p:cNvPr id="5" name="Afbeelding 4" descr="Afbeelding met tekst, gras, persoon, sport&#10;&#10;Automatisch gegenereerde beschrijving">
            <a:extLst>
              <a:ext uri="{FF2B5EF4-FFF2-40B4-BE49-F238E27FC236}">
                <a16:creationId xmlns:a16="http://schemas.microsoft.com/office/drawing/2014/main" id="{834D8025-09A2-D5CD-C82F-3275D3226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401" y="2332383"/>
            <a:ext cx="2509167" cy="347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5A76180-6DB7-F68E-1313-D9927F2A8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2332383"/>
            <a:ext cx="2460424" cy="3472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EADAD8F-3E71-0F71-EE4D-1BB305E4F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732" y="2332383"/>
            <a:ext cx="2460424" cy="347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DA2355C-11B3-FAF8-25C7-E8F477BC6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273" y="2361912"/>
            <a:ext cx="2411932" cy="3442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202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6AA03-1FE8-451D-A2BD-7101CDE6A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SOS </a:t>
            </a:r>
            <a:r>
              <a:rPr lang="en-US" b="1" dirty="0" err="1"/>
              <a:t>bij</a:t>
            </a:r>
            <a:r>
              <a:rPr lang="en-US" b="1" dirty="0"/>
              <a:t> </a:t>
            </a:r>
            <a:r>
              <a:rPr lang="en-US" b="1" dirty="0" err="1"/>
              <a:t>armoede</a:t>
            </a:r>
            <a:endParaRPr lang="nl-NL" b="1" dirty="0"/>
          </a:p>
        </p:txBody>
      </p:sp>
      <p:pic>
        <p:nvPicPr>
          <p:cNvPr id="3" name="Graphic 3">
            <a:extLst>
              <a:ext uri="{FF2B5EF4-FFF2-40B4-BE49-F238E27FC236}">
                <a16:creationId xmlns:a16="http://schemas.microsoft.com/office/drawing/2014/main" id="{F732B073-3654-54D2-8C87-8FD6B948A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12640" y="2407927"/>
            <a:ext cx="5566719" cy="388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9024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Aangepast 3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D27A10"/>
      </a:accent1>
      <a:accent2>
        <a:srgbClr val="E48312"/>
      </a:accent2>
      <a:accent3>
        <a:srgbClr val="BD582C"/>
      </a:accent3>
      <a:accent4>
        <a:srgbClr val="865640"/>
      </a:accent4>
      <a:accent5>
        <a:srgbClr val="FFC000"/>
      </a:accent5>
      <a:accent6>
        <a:srgbClr val="94A088"/>
      </a:accent6>
      <a:hlink>
        <a:srgbClr val="2998E3"/>
      </a:hlink>
      <a:folHlink>
        <a:srgbClr val="8C8C8C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5dea37-467a-4284-8e7a-88b3c7fc5831">
      <Terms xmlns="http://schemas.microsoft.com/office/infopath/2007/PartnerControls"/>
    </lcf76f155ced4ddcb4097134ff3c332f>
    <TaxCatchAll xmlns="2ae3f139-782d-4a8f-b5d1-9bd31646596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E01B5B9C1C4D4FBB32E999FC8178EE" ma:contentTypeVersion="16" ma:contentTypeDescription="Create a new document." ma:contentTypeScope="" ma:versionID="104259b96e5a4e9533069ed45125efa5">
  <xsd:schema xmlns:xsd="http://www.w3.org/2001/XMLSchema" xmlns:xs="http://www.w3.org/2001/XMLSchema" xmlns:p="http://schemas.microsoft.com/office/2006/metadata/properties" xmlns:ns2="375dea37-467a-4284-8e7a-88b3c7fc5831" xmlns:ns3="2ae3f139-782d-4a8f-b5d1-9bd31646596b" targetNamespace="http://schemas.microsoft.com/office/2006/metadata/properties" ma:root="true" ma:fieldsID="2eb5f78a612407e41e34f5bb36edf2d5" ns2:_="" ns3:_="">
    <xsd:import namespace="375dea37-467a-4284-8e7a-88b3c7fc5831"/>
    <xsd:import namespace="2ae3f139-782d-4a8f-b5d1-9bd31646596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dea37-467a-4284-8e7a-88b3c7fc58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5477cde-f098-4d32-ba13-c78038edde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3f139-782d-4a8f-b5d1-9bd31646596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354ba8b-01bb-4958-b484-de7a38948363}" ma:internalName="TaxCatchAll" ma:showField="CatchAllData" ma:web="2ae3f139-782d-4a8f-b5d1-9bd3164659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3A3833-5B70-4A6A-8868-A34EDBCFE9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99715B-09B6-45EA-9FE5-B62C000AAFF0}">
  <ds:schemaRefs>
    <ds:schemaRef ds:uri="http://schemas.microsoft.com/office/2006/metadata/properties"/>
    <ds:schemaRef ds:uri="http://schemas.microsoft.com/office/infopath/2007/PartnerControls"/>
    <ds:schemaRef ds:uri="375dea37-467a-4284-8e7a-88b3c7fc5831"/>
    <ds:schemaRef ds:uri="2ae3f139-782d-4a8f-b5d1-9bd31646596b"/>
  </ds:schemaRefs>
</ds:datastoreItem>
</file>

<file path=customXml/itemProps3.xml><?xml version="1.0" encoding="utf-8"?>
<ds:datastoreItem xmlns:ds="http://schemas.openxmlformats.org/officeDocument/2006/customXml" ds:itemID="{10241483-31A4-4E1B-AD72-E4A17DF0B4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5dea37-467a-4284-8e7a-88b3c7fc5831"/>
    <ds:schemaRef ds:uri="2ae3f139-782d-4a8f-b5d1-9bd3164659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TM04033917[[fn=Berlijn]]</Template>
  <TotalTime>6</TotalTime>
  <Words>273</Words>
  <Application>Microsoft Office PowerPoint</Application>
  <PresentationFormat>Breedbeeld</PresentationFormat>
  <Paragraphs>66</Paragraphs>
  <Slides>14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Calibri</vt:lpstr>
      <vt:lpstr>Gill Sans MT</vt:lpstr>
      <vt:lpstr>Open Sans</vt:lpstr>
      <vt:lpstr>Wingdings 2</vt:lpstr>
      <vt:lpstr>Dividend</vt:lpstr>
      <vt:lpstr>Omgaan met geldzorgen van mbo-studenten</vt:lpstr>
      <vt:lpstr>OMVANG van geldzorgen </vt:lpstr>
      <vt:lpstr>Wanneer spreken we van armoede</vt:lpstr>
      <vt:lpstr>OORZAKEN van Geldzorgen</vt:lpstr>
      <vt:lpstr>Gevolgen van Geldzorgen</vt:lpstr>
      <vt:lpstr>BIJDRAGEN AAN HANDREIKING</vt:lpstr>
      <vt:lpstr>Een handreiking</vt:lpstr>
      <vt:lpstr>Vierde handreiking</vt:lpstr>
      <vt:lpstr>SOS bij armoede</vt:lpstr>
      <vt:lpstr>Signaleren: elke Student  wordt gezien</vt:lpstr>
      <vt:lpstr>Ondersteunen: elkE STUDENT doet mee</vt:lpstr>
      <vt:lpstr>Stimuleren: elkE Student krijgt kansen</vt:lpstr>
      <vt:lpstr>Wie doet wat? </vt:lpstr>
      <vt:lpstr>BEWEGING in het mbo cReeren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Divosa</dc:creator>
  <cp:lastModifiedBy>Lusse, M.E.A. (Mariette)</cp:lastModifiedBy>
  <cp:revision>58</cp:revision>
  <dcterms:created xsi:type="dcterms:W3CDTF">2021-06-16T12:47:57Z</dcterms:created>
  <dcterms:modified xsi:type="dcterms:W3CDTF">2023-02-10T09:23:02Z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0x01010093E01B5B9C1C4D4FBB32E999FC8178EE</vt:lpwstr>
  </property>
  <property fmtid="{D5CDD505-2E9C-101B-9397-08002B2CF9AE}" pid="3" name="MediaServiceImageTags">
    <vt:lpwstr/>
  </property>
</Properties>
</file>